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57" r:id="rId3"/>
    <p:sldId id="338" r:id="rId4"/>
    <p:sldId id="339" r:id="rId5"/>
    <p:sldId id="259" r:id="rId6"/>
    <p:sldId id="260" r:id="rId7"/>
    <p:sldId id="261" r:id="rId8"/>
    <p:sldId id="337" r:id="rId9"/>
    <p:sldId id="312" r:id="rId10"/>
    <p:sldId id="320" r:id="rId11"/>
    <p:sldId id="313" r:id="rId12"/>
    <p:sldId id="314" r:id="rId13"/>
    <p:sldId id="330" r:id="rId14"/>
    <p:sldId id="271" r:id="rId15"/>
    <p:sldId id="272" r:id="rId16"/>
    <p:sldId id="319" r:id="rId17"/>
    <p:sldId id="315" r:id="rId18"/>
    <p:sldId id="267" r:id="rId19"/>
    <p:sldId id="295" r:id="rId20"/>
    <p:sldId id="262" r:id="rId21"/>
    <p:sldId id="316" r:id="rId22"/>
    <p:sldId id="264" r:id="rId23"/>
    <p:sldId id="298" r:id="rId24"/>
    <p:sldId id="306" r:id="rId25"/>
    <p:sldId id="273" r:id="rId26"/>
    <p:sldId id="276" r:id="rId27"/>
    <p:sldId id="323" r:id="rId28"/>
    <p:sldId id="293" r:id="rId29"/>
    <p:sldId id="280" r:id="rId30"/>
    <p:sldId id="331" r:id="rId31"/>
    <p:sldId id="310" r:id="rId32"/>
    <p:sldId id="268" r:id="rId33"/>
    <p:sldId id="340" r:id="rId34"/>
    <p:sldId id="329" r:id="rId35"/>
    <p:sldId id="333" r:id="rId36"/>
    <p:sldId id="324" r:id="rId37"/>
    <p:sldId id="326" r:id="rId38"/>
    <p:sldId id="334" r:id="rId39"/>
    <p:sldId id="328" r:id="rId40"/>
    <p:sldId id="291" r:id="rId41"/>
    <p:sldId id="30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CD04D-2DDB-4775-A14C-BDAFE2F501FD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0424-3C54-4EEB-9228-96EA96E97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6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6B5BD-3E40-4961-ABA3-123727FBA925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latin typeface="Arial" charset="0"/>
                <a:cs typeface="Arial" charset="0"/>
              </a:rPr>
              <a:t>Source: TA101 workbook, Counselling and Psychotherapy Training Institute (CPTI), Edinburgh.</a:t>
            </a:r>
          </a:p>
          <a:p>
            <a:pPr eaLnBrk="1" hangingPunct="1">
              <a:spcBef>
                <a:spcPct val="0"/>
              </a:spcBef>
            </a:pPr>
            <a:r>
              <a:rPr lang="en-GB" dirty="0">
                <a:latin typeface="Arial" charset="0"/>
                <a:cs typeface="Arial" charset="0"/>
              </a:rPr>
              <a:t>See explanation at:</a:t>
            </a:r>
            <a:endParaRPr lang="en-GB" dirty="0">
              <a:hlinkClick r:id="" action="ppaction://noaction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>
                <a:hlinkClick r:id="" action="ppaction://noaction"/>
              </a:rPr>
              <a:t>http://en.wikipedia.org/wiki/Karpman_drama_triangle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37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7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4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38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4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9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1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03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3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6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7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1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1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6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DD4D2-9528-4EE2-8616-7D36DF80A2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60D1-1D4B-4780-903D-DCD80615567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88" y="4833079"/>
            <a:ext cx="2768959" cy="12209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17431" y="2883726"/>
            <a:ext cx="1014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50000"/>
                  </a:schemeClr>
                </a:solidFill>
              </a:rPr>
              <a:t>Getting from Good to Great</a:t>
            </a:r>
          </a:p>
        </p:txBody>
      </p:sp>
      <p:pic>
        <p:nvPicPr>
          <p:cNvPr id="7" name="Picture 6" descr="EP_Logo-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38" y="154546"/>
            <a:ext cx="3343528" cy="15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50" y="0"/>
            <a:ext cx="5124591" cy="68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1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35" y="-193183"/>
            <a:ext cx="8364829" cy="71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4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15" y="0"/>
            <a:ext cx="674853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7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84" y="257578"/>
            <a:ext cx="11479794" cy="645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8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38" y="499058"/>
            <a:ext cx="10638375" cy="59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50" y="0"/>
            <a:ext cx="5124591" cy="68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-8801"/>
            <a:ext cx="4836822" cy="67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40" y="-344107"/>
            <a:ext cx="5610225" cy="78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5400" b="1" dirty="0"/>
              <a:t>Great people </a:t>
            </a:r>
          </a:p>
          <a:p>
            <a:pPr marL="0" indent="0">
              <a:buNone/>
            </a:pPr>
            <a:r>
              <a:rPr lang="en-GB" sz="5400" b="1" dirty="0"/>
              <a:t>Who’re really great with people</a:t>
            </a:r>
          </a:p>
          <a:p>
            <a:pPr marL="0" indent="0">
              <a:buNone/>
            </a:pPr>
            <a:r>
              <a:rPr lang="en-GB" sz="5400" b="1" dirty="0"/>
              <a:t>Know all about…….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23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>
                <a:latin typeface="+mn-lt"/>
              </a:rPr>
              <a:t>Shit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30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r>
              <a:rPr lang="en-GB" sz="5400" dirty="0"/>
              <a:t>Throwers</a:t>
            </a:r>
          </a:p>
          <a:p>
            <a:pPr marL="0" indent="0" algn="ctr">
              <a:buNone/>
            </a:pPr>
            <a:r>
              <a:rPr lang="en-GB" sz="5400" dirty="0"/>
              <a:t>Receivers</a:t>
            </a:r>
          </a:p>
          <a:p>
            <a:pPr marL="0" indent="0" algn="ctr">
              <a:buNone/>
            </a:pPr>
            <a:r>
              <a:rPr lang="en-GB" sz="5400" dirty="0"/>
              <a:t>Dodgers </a:t>
            </a:r>
          </a:p>
        </p:txBody>
      </p:sp>
      <p:pic>
        <p:nvPicPr>
          <p:cNvPr id="4" name="Picture 3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36" y="5608360"/>
            <a:ext cx="1920361" cy="70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7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241AB4-1ACC-4F90-BD5B-2A960D0159C0}"/>
              </a:ext>
            </a:extLst>
          </p:cNvPr>
          <p:cNvSpPr/>
          <p:nvPr/>
        </p:nvSpPr>
        <p:spPr>
          <a:xfrm>
            <a:off x="596348" y="655983"/>
            <a:ext cx="10167730" cy="699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 success demands exceptional people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us use only a fraction of our real capacity, </a:t>
            </a:r>
            <a:r>
              <a:rPr lang="en-GB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infact</a:t>
            </a: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increasingly shows that you’re only in control of what you do about </a:t>
            </a: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</a:t>
            </a: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E2E98-7CBF-4D23-990D-553E15DF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263" y="5446817"/>
            <a:ext cx="213378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722" y="0"/>
            <a:ext cx="7085795" cy="70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5" y="-128789"/>
            <a:ext cx="7109137" cy="71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4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br>
              <a:rPr lang="en-GB" b="1" dirty="0">
                <a:latin typeface="Arial Black" panose="020B0A04020102020204" pitchFamily="34" charset="0"/>
              </a:rPr>
            </a:b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dirty="0"/>
          </a:p>
          <a:p>
            <a:pPr marL="457200" lvl="1" indent="0" algn="ctr">
              <a:buNone/>
            </a:pPr>
            <a:endParaRPr lang="en-GB" sz="4400" dirty="0">
              <a:solidFill>
                <a:schemeClr val="tx2"/>
              </a:solidFill>
            </a:endParaRPr>
          </a:p>
          <a:p>
            <a:pPr marL="457200" lvl="1" indent="0" algn="ctr">
              <a:buNone/>
            </a:pPr>
            <a:r>
              <a:rPr lang="en-GB" sz="4800" dirty="0">
                <a:solidFill>
                  <a:schemeClr val="tx2"/>
                </a:solidFill>
              </a:rPr>
              <a:t>The games that people play….</a:t>
            </a:r>
          </a:p>
          <a:p>
            <a:pPr marL="457200" lvl="1" indent="0" algn="ctr">
              <a:buNone/>
            </a:pPr>
            <a:r>
              <a:rPr lang="en-GB" sz="4800" dirty="0">
                <a:solidFill>
                  <a:schemeClr val="tx2"/>
                </a:solidFill>
              </a:rPr>
              <a:t>The psychological processes at play </a:t>
            </a:r>
          </a:p>
          <a:p>
            <a:pPr marL="457200" lvl="1" indent="0" algn="ctr">
              <a:buNone/>
            </a:pPr>
            <a:r>
              <a:rPr lang="en-GB" sz="4800" dirty="0">
                <a:solidFill>
                  <a:schemeClr val="tx2"/>
                </a:solidFill>
              </a:rPr>
              <a:t>in our transactions with others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36" y="5777179"/>
            <a:ext cx="1326523" cy="57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48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630" y="1214423"/>
            <a:ext cx="28378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44546A"/>
                </a:solidFill>
              </a:rPr>
              <a:t>Persecutor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6600"/>
                </a:solidFill>
              </a:rPr>
              <a:t>F.U.</a:t>
            </a:r>
            <a:r>
              <a:rPr lang="en-GB" sz="2800" b="1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7888636" y="1441342"/>
            <a:ext cx="378158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4546A"/>
                </a:solidFill>
              </a:rPr>
              <a:t>Rescuer</a:t>
            </a:r>
          </a:p>
          <a:p>
            <a:pPr algn="ctr"/>
            <a:r>
              <a:rPr lang="en-GB" sz="3200" b="1" dirty="0">
                <a:solidFill>
                  <a:srgbClr val="FF6600"/>
                </a:solidFill>
              </a:rPr>
              <a:t>‘I’ll do it for you’</a:t>
            </a:r>
          </a:p>
          <a:p>
            <a:pPr algn="ctr"/>
            <a:endParaRPr lang="en-GB" sz="3200" dirty="0">
              <a:solidFill>
                <a:srgbClr val="FFC000">
                  <a:lumMod val="40000"/>
                  <a:lumOff val="60000"/>
                </a:srgb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i="1" dirty="0">
                <a:solidFill>
                  <a:prstClr val="black"/>
                </a:solidFill>
              </a:rPr>
              <a:t> 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100" y="4591490"/>
            <a:ext cx="60722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3200" b="1" dirty="0">
              <a:solidFill>
                <a:srgbClr val="FFC000">
                  <a:lumMod val="40000"/>
                  <a:lumOff val="60000"/>
                </a:srgbClr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rgbClr val="44546A"/>
                </a:solidFill>
              </a:rPr>
              <a:t>Victim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6600"/>
                </a:solidFill>
              </a:rPr>
              <a:t>‘Poor me’</a:t>
            </a:r>
          </a:p>
        </p:txBody>
      </p:sp>
      <p:sp>
        <p:nvSpPr>
          <p:cNvPr id="13" name="Isosceles Triangle 12"/>
          <p:cNvSpPr>
            <a:spLocks/>
          </p:cNvSpPr>
          <p:nvPr/>
        </p:nvSpPr>
        <p:spPr>
          <a:xfrm rot="11359969">
            <a:off x="4353577" y="1918787"/>
            <a:ext cx="2928958" cy="2537939"/>
          </a:xfrm>
          <a:prstGeom prst="triangle">
            <a:avLst>
              <a:gd name="adj" fmla="val 50622"/>
            </a:avLst>
          </a:prstGeom>
          <a:solidFill>
            <a:schemeClr val="bg1"/>
          </a:solidFill>
          <a:ln w="133350">
            <a:gradFill flip="none" rotWithShape="1">
              <a:gsLst>
                <a:gs pos="38000">
                  <a:schemeClr val="accent3">
                    <a:lumMod val="50000"/>
                  </a:schemeClr>
                </a:gs>
                <a:gs pos="46000">
                  <a:schemeClr val="accent6">
                    <a:lumMod val="50000"/>
                  </a:schemeClr>
                </a:gs>
                <a:gs pos="13000">
                  <a:srgbClr val="7030A0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38282" y="0"/>
            <a:ext cx="4572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prstClr val="black"/>
                </a:solidFill>
                <a:latin typeface="Arial Black" pitchFamily="34" charset="0"/>
              </a:rPr>
              <a:t>The ‘game’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24000" y="428604"/>
            <a:ext cx="4143372" cy="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381489" y="285331"/>
            <a:ext cx="571504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39272" y="71415"/>
            <a:ext cx="142872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200" b="1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EAB5AFF9-F637-4407-8FEF-E466AF3610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CarolynStenhouse-logo-descrip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0" y="5716244"/>
            <a:ext cx="1577661" cy="7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935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7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353541" cy="439487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36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3600" b="1" dirty="0">
                <a:latin typeface="Bradley Hand ITC" panose="03070402050302030203" pitchFamily="66" charset="0"/>
              </a:rPr>
              <a:t>	</a:t>
            </a:r>
            <a:r>
              <a:rPr lang="en-GB" sz="4000" b="1" dirty="0"/>
              <a:t>People won’t remember what you said, </a:t>
            </a:r>
          </a:p>
          <a:p>
            <a:pPr marL="0" indent="0">
              <a:buNone/>
            </a:pPr>
            <a:r>
              <a:rPr lang="en-GB" sz="4000" b="1" dirty="0"/>
              <a:t>	they’ll remember how you made them 		feel.</a:t>
            </a:r>
            <a:r>
              <a:rPr lang="en-GB" sz="4000" b="1" dirty="0">
                <a:latin typeface="Bradley Hand ITC" panose="03070402050302030203" pitchFamily="66" charset="0"/>
              </a:rPr>
              <a:t>						</a:t>
            </a:r>
            <a:r>
              <a:rPr lang="en-GB" sz="2400" dirty="0">
                <a:latin typeface="Brush Script MT" panose="03060802040406070304" pitchFamily="66" charset="0"/>
              </a:rPr>
              <a:t>Maya Angelou </a:t>
            </a:r>
          </a:p>
        </p:txBody>
      </p:sp>
      <p:pic>
        <p:nvPicPr>
          <p:cNvPr id="4" name="Picture 3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36" y="5777179"/>
            <a:ext cx="1326523" cy="57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607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" y="-2635341"/>
            <a:ext cx="12180865" cy="116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08" y="-1104430"/>
            <a:ext cx="5775705" cy="86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7646" y="269314"/>
            <a:ext cx="6900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Relational Needs </a:t>
            </a:r>
            <a:endParaRPr lang="en-GB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682324"/>
              </p:ext>
            </p:extLst>
          </p:nvPr>
        </p:nvGraphicFramePr>
        <p:xfrm>
          <a:off x="953037" y="1038757"/>
          <a:ext cx="9144000" cy="5612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Security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Significance (</a:t>
                      </a:r>
                      <a:r>
                        <a:rPr lang="en-GB" sz="1400" dirty="0" err="1">
                          <a:effectLst/>
                          <a:latin typeface="Arial Black" panose="020B0A04020102020204" pitchFamily="34" charset="0"/>
                        </a:rPr>
                        <a:t>incl</a:t>
                      </a: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 seen and heard)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Acceptance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Mutuality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Uniqueness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Impact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Contact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Caring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0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</a:t>
                      </a:r>
                      <a:r>
                        <a:rPr lang="en-GB" sz="10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Richard G. Erskine and Rebecca </a:t>
                      </a:r>
                      <a:r>
                        <a:rPr lang="en-GB" sz="10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Trautmann</a:t>
                      </a:r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with web analysis</a:t>
                      </a:r>
                      <a:r>
                        <a:rPr lang="en-GB" sz="10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Lindsay Stewart,</a:t>
                      </a:r>
                      <a:r>
                        <a:rPr lang="en-GB" sz="10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adapted by Carolyn Stenhouse</a:t>
                      </a:r>
                      <a:endParaRPr lang="en-GB" sz="1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270" marR="652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403" y="5935185"/>
            <a:ext cx="1577661" cy="7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93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57846"/>
            <a:ext cx="12447968" cy="114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11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61" y="0"/>
            <a:ext cx="5017126" cy="70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CCDA3-B373-4860-A8E9-D1FC30309D0A}"/>
              </a:ext>
            </a:extLst>
          </p:cNvPr>
          <p:cNvSpPr/>
          <p:nvPr/>
        </p:nvSpPr>
        <p:spPr>
          <a:xfrm>
            <a:off x="954157" y="785190"/>
            <a:ext cx="10585173" cy="4784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most people that’s enough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 people do more, they want more and the way they get that is to know themselves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an easy discipline to master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1C824-C217-4ADF-831D-F0B9E9F5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545" y="5469529"/>
            <a:ext cx="213378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Arial Black" panose="020B0A04020102020204" pitchFamily="34" charset="0"/>
              </a:rPr>
              <a:t>Relationship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50613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742950" indent="-742950">
              <a:buFont typeface="+mj-lt"/>
              <a:buAutoNum type="arabicPeriod"/>
            </a:pPr>
            <a:r>
              <a:rPr lang="en-GB" sz="3800" dirty="0"/>
              <a:t>Do you want to talk? I’m here and keen to listen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dirty="0"/>
              <a:t>I’m interested in what’s going on for you – help me understand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dirty="0"/>
              <a:t>What is important to you about that?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dirty="0"/>
              <a:t>What are you feeling? Has something been triggered?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dirty="0"/>
              <a:t>Do you think there might be something else going on? (unidentified need)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dirty="0"/>
              <a:t>How can I help? What do you need? (Think relational needs)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dirty="0"/>
              <a:t>What’s my part in this (</a:t>
            </a:r>
            <a:r>
              <a:rPr lang="en-GB" sz="3300" dirty="0"/>
              <a:t>asked to them and to self</a:t>
            </a:r>
            <a:r>
              <a:rPr lang="en-GB" sz="3800" dirty="0"/>
              <a:t>)?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24" y="5899821"/>
            <a:ext cx="1326523" cy="57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02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43" y="0"/>
            <a:ext cx="6209567" cy="79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5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1885"/>
            <a:ext cx="5618375" cy="8237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72895-21AD-4A2B-86DF-DFC6CFB4E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70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9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56" y="0"/>
            <a:ext cx="7461161" cy="7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59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-142875"/>
            <a:ext cx="47625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05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06" y="-98515"/>
            <a:ext cx="7216463" cy="72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5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241" y="-1123682"/>
            <a:ext cx="5700243" cy="85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8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10805-CDCE-4F98-A7B7-22FC4E9A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68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76" y="0"/>
            <a:ext cx="7681108" cy="76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55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49555" cy="1904172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+mn-lt"/>
              </a:rPr>
              <a:t>carol</a:t>
            </a:r>
            <a:r>
              <a:rPr lang="en-GB" sz="4800" dirty="0">
                <a:latin typeface="+mn-lt"/>
              </a:rPr>
              <a:t>ynstenhouse.com</a:t>
            </a:r>
            <a:br>
              <a:rPr lang="en-GB" sz="4800" dirty="0">
                <a:latin typeface="+mn-lt"/>
              </a:rPr>
            </a:br>
            <a:endParaRPr lang="en-GB" sz="54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6535"/>
            <a:ext cx="9144000" cy="2975019"/>
          </a:xfrm>
        </p:spPr>
        <p:txBody>
          <a:bodyPr>
            <a:normAutofit/>
          </a:bodyPr>
          <a:lstStyle/>
          <a:p>
            <a:endParaRPr lang="en-GB" sz="4400" dirty="0"/>
          </a:p>
        </p:txBody>
      </p:sp>
      <p:pic>
        <p:nvPicPr>
          <p:cNvPr id="4" name="Picture 3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60" y="3058614"/>
            <a:ext cx="2099257" cy="970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78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5400" b="1" dirty="0"/>
              <a:t>Great People </a:t>
            </a:r>
            <a:r>
              <a:rPr lang="en-GB" sz="5400" i="1" dirty="0"/>
              <a:t>Really</a:t>
            </a:r>
            <a:r>
              <a:rPr lang="en-GB" sz="5400" b="1" dirty="0"/>
              <a:t> Know Themselves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33" y="5264519"/>
            <a:ext cx="2136321" cy="9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60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OK Corral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10029" y="1690688"/>
          <a:ext cx="8128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I’m 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You’re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 Yup 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Yup </a:t>
                      </a:r>
                    </a:p>
                    <a:p>
                      <a:pPr algn="ctr"/>
                      <a:r>
                        <a:rPr lang="en-GB" sz="240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Yup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Nope 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Nope 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Nope</a:t>
                      </a:r>
                      <a:r>
                        <a:rPr lang="en-GB" sz="2400" baseline="0" dirty="0"/>
                        <a:t> </a:t>
                      </a:r>
                      <a:endParaRPr lang="en-GB" sz="2400" dirty="0"/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Yup 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82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8490" y="2215165"/>
            <a:ext cx="1021294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6600" b="1" dirty="0">
                <a:solidFill>
                  <a:prstClr val="black"/>
                </a:solidFill>
              </a:rPr>
              <a:t>Great People </a:t>
            </a:r>
            <a:r>
              <a:rPr lang="en-GB" sz="6600" i="1" dirty="0">
                <a:solidFill>
                  <a:prstClr val="black"/>
                </a:solidFill>
              </a:rPr>
              <a:t>Really</a:t>
            </a:r>
            <a:r>
              <a:rPr lang="en-GB" sz="6600" b="1" dirty="0">
                <a:solidFill>
                  <a:prstClr val="black"/>
                </a:solidFill>
              </a:rPr>
              <a:t> Know Their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33" y="5264519"/>
            <a:ext cx="2136321" cy="9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859" y="1815922"/>
            <a:ext cx="8551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6000" b="1" dirty="0">
                <a:solidFill>
                  <a:prstClr val="black"/>
                </a:solidFill>
              </a:rPr>
              <a:t>Great People </a:t>
            </a:r>
            <a:r>
              <a:rPr lang="en-GB" sz="6000" i="1" dirty="0">
                <a:solidFill>
                  <a:prstClr val="black"/>
                </a:solidFill>
              </a:rPr>
              <a:t>Really</a:t>
            </a:r>
            <a:r>
              <a:rPr lang="en-GB" sz="6000" b="1" dirty="0">
                <a:solidFill>
                  <a:prstClr val="black"/>
                </a:solidFill>
              </a:rPr>
              <a:t> Invest in Themselves and in Their People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33" y="5264519"/>
            <a:ext cx="2136321" cy="9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1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olynStenhouse-logo-descrip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1" y="5128591"/>
            <a:ext cx="2455486" cy="9254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17431" y="2883726"/>
            <a:ext cx="1014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/>
              <a:t>Great People are Great with People</a:t>
            </a:r>
          </a:p>
        </p:txBody>
      </p:sp>
    </p:spTree>
    <p:extLst>
      <p:ext uri="{BB962C8B-B14F-4D97-AF65-F5344CB8AC3E}">
        <p14:creationId xmlns:p14="http://schemas.microsoft.com/office/powerpoint/2010/main" val="414563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54" y="0"/>
            <a:ext cx="7187216" cy="71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-328613"/>
            <a:ext cx="5267325" cy="7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Great people are great with people</Template>
  <TotalTime>26</TotalTime>
  <Words>321</Words>
  <Application>Microsoft Office PowerPoint</Application>
  <PresentationFormat>Widescreen</PresentationFormat>
  <Paragraphs>116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Bradley Hand ITC</vt:lpstr>
      <vt:lpstr>Brush Script MT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Shit 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carolynstenhouse.com </vt:lpstr>
      <vt:lpstr>OK Corral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Stenhouse</dc:creator>
  <cp:lastModifiedBy>Glenda</cp:lastModifiedBy>
  <cp:revision>4</cp:revision>
  <dcterms:created xsi:type="dcterms:W3CDTF">2017-09-01T02:59:49Z</dcterms:created>
  <dcterms:modified xsi:type="dcterms:W3CDTF">2017-09-01T05:06:31Z</dcterms:modified>
</cp:coreProperties>
</file>